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82" r:id="rId2"/>
    <p:sldId id="300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283" r:id="rId11"/>
    <p:sldId id="284" r:id="rId12"/>
    <p:sldId id="285" r:id="rId13"/>
    <p:sldId id="286" r:id="rId14"/>
    <p:sldId id="287" r:id="rId15"/>
    <p:sldId id="288" r:id="rId16"/>
    <p:sldId id="281" r:id="rId17"/>
    <p:sldId id="289" r:id="rId18"/>
    <p:sldId id="291" r:id="rId19"/>
    <p:sldId id="290" r:id="rId20"/>
    <p:sldId id="292" r:id="rId21"/>
    <p:sldId id="293" r:id="rId22"/>
    <p:sldId id="294" r:id="rId23"/>
    <p:sldId id="296" r:id="rId24"/>
    <p:sldId id="295" r:id="rId25"/>
    <p:sldId id="297" r:id="rId26"/>
    <p:sldId id="298" r:id="rId27"/>
    <p:sldId id="308" r:id="rId28"/>
    <p:sldId id="396" r:id="rId29"/>
    <p:sldId id="30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2"/>
  </p:normalViewPr>
  <p:slideViewPr>
    <p:cSldViewPr snapToGrid="0" snapToObjects="1">
      <p:cViewPr varScale="1">
        <p:scale>
          <a:sx n="142" d="100"/>
          <a:sy n="142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EC73A-63E2-804E-B201-6CDCC6A4D100}" type="datetimeFigureOut">
              <a:rPr lang="en-US" smtClean="0"/>
              <a:t>1/15/20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EC905-C48B-C042-B47E-D7A776633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28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05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62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6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41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74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1/15/20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1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1/15/20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7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1/15/20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86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21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1/15/20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2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0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Fuel Fabrication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88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3B5-8414-0A41-BE41-A4ED03E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2F1E-0B36-AA49-AC53-3DA9D39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6" y="1968501"/>
            <a:ext cx="9643207" cy="3969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543E4F-A85F-F943-9F7C-0A70A93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76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71A6-F436-A643-82A4-DD5AD8C3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C0145-AE89-6143-982A-913C648D6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96000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Uranium arrives at a fuel manufacturing plant in one of two forms, uranium hexafluoride (UF</a:t>
            </a:r>
            <a:r>
              <a:rPr lang="en-US" baseline="-25000" dirty="0"/>
              <a:t>6</a:t>
            </a:r>
            <a:r>
              <a:rPr lang="en-US" dirty="0"/>
              <a:t>) and it needs to be converted to uranium dioxide (UO</a:t>
            </a:r>
            <a:r>
              <a:rPr lang="en-US" baseline="-25000" dirty="0"/>
              <a:t>2</a:t>
            </a:r>
            <a:r>
              <a:rPr lang="en-US" dirty="0"/>
              <a:t>) prior to pellet fabrication</a:t>
            </a:r>
          </a:p>
          <a:p>
            <a:r>
              <a:rPr lang="en-US" dirty="0"/>
              <a:t>An example conversion process injects UF</a:t>
            </a:r>
            <a:r>
              <a:rPr lang="en-US" baseline="-25000" dirty="0"/>
              <a:t>6</a:t>
            </a:r>
            <a:r>
              <a:rPr lang="en-US" dirty="0"/>
              <a:t> into water to form a UO</a:t>
            </a:r>
            <a:r>
              <a:rPr lang="en-US" baseline="-25000" dirty="0"/>
              <a:t>2</a:t>
            </a:r>
            <a:r>
              <a:rPr lang="en-US" dirty="0"/>
              <a:t>F</a:t>
            </a:r>
            <a:r>
              <a:rPr lang="en-US" baseline="-25000" dirty="0"/>
              <a:t>2</a:t>
            </a:r>
            <a:r>
              <a:rPr lang="en-US" dirty="0"/>
              <a:t> particulate slurry, ammonia (NH3) is added to this mixture and the UO</a:t>
            </a:r>
            <a:r>
              <a:rPr lang="en-US" baseline="-25000" dirty="0"/>
              <a:t>2</a:t>
            </a:r>
            <a:r>
              <a:rPr lang="en-US" dirty="0"/>
              <a:t>F</a:t>
            </a:r>
            <a:r>
              <a:rPr lang="en-US" baseline="-25000" dirty="0"/>
              <a:t>2</a:t>
            </a:r>
            <a:r>
              <a:rPr lang="en-US" dirty="0"/>
              <a:t> reacts to produce ammonium </a:t>
            </a:r>
            <a:r>
              <a:rPr lang="en-US" dirty="0" err="1"/>
              <a:t>diuranate</a:t>
            </a:r>
            <a:r>
              <a:rPr lang="en-US" dirty="0"/>
              <a:t> (ADU, (NH</a:t>
            </a:r>
            <a:r>
              <a:rPr lang="en-US" baseline="-25000" dirty="0"/>
              <a:t>3</a:t>
            </a:r>
            <a:r>
              <a:rPr lang="en-US" dirty="0"/>
              <a:t>)2U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7</a:t>
            </a:r>
            <a:r>
              <a:rPr lang="en-US" dirty="0"/>
              <a:t>), after which the slurry is filtered, dried and heated in a reducing atmosphere to pure UO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A reducing atmosphere is one in which oxidation is prevented by removal of oxygen and other oxidizing gases, and which may contain actively reducing gases such as hydrogen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A8C4B-D740-D041-A686-14741DEA3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118" y="2315882"/>
            <a:ext cx="4349003" cy="32583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6CDFF-BA5B-4A4D-B341-D912E74E3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69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C2A0-A06F-274D-92E3-F41E5D3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Powder/Pellet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93E00-BB98-824A-927A-7E280F044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 UO</a:t>
            </a:r>
            <a:r>
              <a:rPr lang="en-US" baseline="-25000" dirty="0"/>
              <a:t>2 </a:t>
            </a:r>
            <a:r>
              <a:rPr lang="en-US" dirty="0"/>
              <a:t>powder may need further processing or conditioning before it can be formed into pellets:</a:t>
            </a:r>
          </a:p>
          <a:p>
            <a:pPr lvl="1"/>
            <a:r>
              <a:rPr lang="en-US" dirty="0"/>
              <a:t>Homogenization: powders may need to be blended to ensure uniformity in terms of particle size distribution and specific surface area</a:t>
            </a:r>
          </a:p>
          <a:p>
            <a:pPr lvl="1"/>
            <a:r>
              <a:rPr lang="en-US" dirty="0"/>
              <a:t>Additives: 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 may be added to ensure satisfactory microstructure and density for the pellets and other fuel ingredients, such as lubricants, burnable absorbers (e.g. gadolinium) and pore-formers may also need to be added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powder is fed into dies and pressed biaxially into cylindrical pellet form using a load of several hundred </a:t>
            </a:r>
            <a:r>
              <a:rPr lang="en-US" dirty="0" err="1"/>
              <a:t>MPa</a:t>
            </a:r>
            <a:endParaRPr lang="en-US" dirty="0"/>
          </a:p>
          <a:p>
            <a:r>
              <a:rPr lang="en-US" dirty="0"/>
              <a:t>Pellets are then sintered in a heating furnace</a:t>
            </a:r>
          </a:p>
          <a:p>
            <a:pPr lvl="1"/>
            <a:r>
              <a:rPr lang="en-US" dirty="0"/>
              <a:t>Sintering is the process of compacting and forming a solid mass of material by heat or pressure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D4E37-18E9-0A49-A8B4-2E6D49C24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78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5EE0E-AA0C-5040-9980-E9528C74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Sintering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E1768-484F-F945-85F9-A17776DE5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090185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During sintering, atoms in the materials diffuse across the boundaries of the particles, fusing the particles together and creating one solid piece</a:t>
            </a:r>
          </a:p>
          <a:p>
            <a:pPr defTabSz="803275">
              <a:tabLst>
                <a:tab pos="457200" algn="l"/>
                <a:tab pos="1597025" algn="l"/>
              </a:tabLst>
            </a:pPr>
            <a:r>
              <a:rPr lang="en-US" dirty="0"/>
              <a:t>The final fuel pellets are nearly fully dense with a uniform microstructure: grain size ~ 10 </a:t>
            </a:r>
            <a:r>
              <a:rPr lang="en-US" dirty="0" err="1"/>
              <a:t>μm</a:t>
            </a:r>
            <a:r>
              <a:rPr lang="en-US" dirty="0"/>
              <a:t>; pore size ~ 3 </a:t>
            </a:r>
            <a:r>
              <a:rPr lang="en-US" dirty="0" err="1"/>
              <a:t>μm</a:t>
            </a:r>
            <a:r>
              <a:rPr lang="en-US" dirty="0"/>
              <a:t>; density ~ 95 - 99% </a:t>
            </a:r>
          </a:p>
          <a:p>
            <a:pPr defTabSz="803275">
              <a:tabLst>
                <a:tab pos="457200" algn="l"/>
                <a:tab pos="1597025" algn="l"/>
              </a:tabLst>
            </a:pPr>
            <a:r>
              <a:rPr lang="en-US" dirty="0"/>
              <a:t>A single pellet in a typical reactor yields about the same amount of energy as one ton of coal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2B13-01D0-B04A-8B41-F6011F7B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4A9B1-EFD1-6744-B01A-094E560C8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487" y="1785522"/>
            <a:ext cx="6884737" cy="1857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DC6E5D-B282-2C40-8715-27A1DE72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692" y="3851378"/>
            <a:ext cx="5209006" cy="268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24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B95B-4242-D245-B8D2-BBC5E1825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strictly manufactured to be UO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F8867-135F-3841-89BA-48D8FBEE9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61529" cy="3965670"/>
          </a:xfrm>
        </p:spPr>
        <p:txBody>
          <a:bodyPr/>
          <a:lstStyle/>
          <a:p>
            <a:r>
              <a:rPr lang="en-US" sz="2000" dirty="0"/>
              <a:t>Fuel fabricated to be nearly stoichiometric; i.e., UO</a:t>
            </a:r>
            <a:r>
              <a:rPr lang="en-US" sz="2000" baseline="-25000" dirty="0"/>
              <a:t>2.00±</a:t>
            </a:r>
          </a:p>
          <a:p>
            <a:pPr lvl="1"/>
            <a:r>
              <a:rPr lang="en-US" sz="1800" dirty="0"/>
              <a:t>Structure stable to </a:t>
            </a:r>
            <a:r>
              <a:rPr lang="en-US" sz="1800" dirty="0" err="1"/>
              <a:t>T</a:t>
            </a:r>
            <a:r>
              <a:rPr lang="en-US" sz="1800" baseline="-25000" dirty="0" err="1"/>
              <a:t>melt</a:t>
            </a:r>
            <a:endParaRPr lang="en-US" sz="1800" baseline="-25000" dirty="0"/>
          </a:p>
          <a:p>
            <a:pPr lvl="1"/>
            <a:r>
              <a:rPr lang="en-US" sz="1800" dirty="0"/>
              <a:t>Maximum </a:t>
            </a:r>
            <a:r>
              <a:rPr lang="en-US" sz="1800" dirty="0" err="1"/>
              <a:t>T</a:t>
            </a:r>
            <a:r>
              <a:rPr lang="en-US" sz="1800" baseline="-25000" dirty="0" err="1"/>
              <a:t>melt</a:t>
            </a:r>
            <a:endParaRPr lang="en-US" sz="1800" baseline="-25000" dirty="0"/>
          </a:p>
          <a:p>
            <a:r>
              <a:rPr lang="en-US" sz="2000" dirty="0"/>
              <a:t>O/M ratio varies slightly during irradiation</a:t>
            </a:r>
          </a:p>
          <a:p>
            <a:r>
              <a:rPr lang="en-US" sz="2000" dirty="0"/>
              <a:t>Large deviations from stoichiometry relevant to </a:t>
            </a:r>
          </a:p>
          <a:p>
            <a:pPr lvl="1"/>
            <a:r>
              <a:rPr lang="en-US" sz="1800" dirty="0"/>
              <a:t>Fabrication</a:t>
            </a:r>
          </a:p>
          <a:p>
            <a:pPr lvl="1"/>
            <a:r>
              <a:rPr lang="en-US" sz="1800" dirty="0"/>
              <a:t>Defected fuel behavior </a:t>
            </a:r>
          </a:p>
          <a:p>
            <a:pPr lvl="1"/>
            <a:r>
              <a:rPr lang="en-US" sz="1800" dirty="0"/>
              <a:t>Reprocessing</a:t>
            </a:r>
          </a:p>
          <a:p>
            <a:pPr lvl="1"/>
            <a:r>
              <a:rPr lang="en-US" sz="1800" dirty="0"/>
              <a:t>Accident conditions during dry storage or shipment of used nuclear fuel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6884E-C84D-A643-A3C3-BA56F7D5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1" descr="Figure 3-2 Partial phase diagram of the uranium-oxygen system, NB_Vertical lines represent the UO2 and U4O9 compounds.png">
            <a:extLst>
              <a:ext uri="{FF2B5EF4-FFF2-40B4-BE49-F238E27FC236}">
                <a16:creationId xmlns:a16="http://schemas.microsoft.com/office/drawing/2014/main" id="{46AE35FC-BEC2-DB41-AD0D-2E19E66C1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3788" y="1991839"/>
            <a:ext cx="3700753" cy="4547074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</p:spTree>
    <p:extLst>
      <p:ext uri="{BB962C8B-B14F-4D97-AF65-F5344CB8AC3E}">
        <p14:creationId xmlns:p14="http://schemas.microsoft.com/office/powerpoint/2010/main" val="130989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178FE-3B0C-B74A-A346-F59E6728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Rods and Assemblies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C8D5-BC26-8D47-9204-3A8D6AC6F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0091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fuel pellets are assembled in fuel rods and then put together in fuel assemblies</a:t>
            </a:r>
          </a:p>
          <a:p>
            <a:r>
              <a:rPr lang="en-US" dirty="0"/>
              <a:t>Designs dictate that the pellet-filled rods have a precise physical arrangement in terms of their lattice pitch (spacing), and their relation to other features such as water (moderator) channels and control-rod channels</a:t>
            </a:r>
          </a:p>
          <a:p>
            <a:r>
              <a:rPr lang="en-US" dirty="0"/>
              <a:t>Physical structures for holding the fuel rods are therefore engineered with extremely tight tolerances and are largely constructed of steel and zirconium alloys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7DE1D-3610-0346-A82D-3710AFAC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C8812-4963-6646-B519-0982CBC92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505" y="2293286"/>
            <a:ext cx="4634753" cy="40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EA7B-97A7-7148-9FB6-77B533D4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Fuel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54A-10F8-B040-BCBD-FF413ACE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96128" cy="3965670"/>
          </a:xfrm>
        </p:spPr>
        <p:txBody>
          <a:bodyPr/>
          <a:lstStyle/>
          <a:p>
            <a:r>
              <a:rPr lang="en-US" dirty="0"/>
              <a:t>Uranium is mined and converted into fuel in a number of countries</a:t>
            </a:r>
          </a:p>
          <a:p>
            <a:r>
              <a:rPr lang="en-US" dirty="0"/>
              <a:t>USA, Russia, Kazakhstan and France are leaders</a:t>
            </a:r>
          </a:p>
          <a:p>
            <a:r>
              <a:rPr lang="en-US" dirty="0"/>
              <a:t>Is a growing need for HALEU</a:t>
            </a:r>
          </a:p>
          <a:p>
            <a:pPr lvl="1"/>
            <a:r>
              <a:rPr lang="en-US" dirty="0"/>
              <a:t>High assay low enriched uranium</a:t>
            </a:r>
          </a:p>
          <a:p>
            <a:pPr lvl="1"/>
            <a:r>
              <a:rPr lang="en-US" dirty="0"/>
              <a:t>Uranium with 19.7% 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2373C-3002-D045-BBC2-766295ABE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416" y="1978300"/>
            <a:ext cx="5491586" cy="47241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D0FF-2868-8144-A742-FDF458735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03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D3B9-CB65-D648-9D38-735663FD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Fabrication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FC6C1-61C4-004C-9070-2496CBD86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19120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Mining -&gt; Processing -&gt; Conversion -&gt; Enrichment -&gt; Powder -&gt; Compaction/Sintering -&gt; Rod/Assembly</a:t>
            </a:r>
          </a:p>
          <a:p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 must be converted to UF</a:t>
            </a:r>
            <a:r>
              <a:rPr lang="en-US" baseline="-25000" dirty="0"/>
              <a:t>6</a:t>
            </a:r>
            <a:r>
              <a:rPr lang="en-US" dirty="0"/>
              <a:t> for enrichment, which is then converted to UO</a:t>
            </a:r>
            <a:r>
              <a:rPr lang="en-US" baseline="-25000" dirty="0"/>
              <a:t>2</a:t>
            </a:r>
            <a:r>
              <a:rPr lang="en-US" dirty="0"/>
              <a:t> powder for pellet manufacture</a:t>
            </a:r>
          </a:p>
          <a:p>
            <a:r>
              <a:rPr lang="en-US" dirty="0"/>
              <a:t>For different fuel types, enriched UF</a:t>
            </a:r>
            <a:r>
              <a:rPr lang="en-US" baseline="-25000" dirty="0"/>
              <a:t>6</a:t>
            </a:r>
            <a:r>
              <a:rPr lang="en-US" dirty="0"/>
              <a:t> follows a different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1B7A-A36F-E941-8437-B917F3250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679C4-1A49-C94F-B894-060F776BA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963" y="4252317"/>
            <a:ext cx="5718073" cy="23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26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0BB96-69DE-3F4E-9D65-9D797E35C6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Heat Transport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6A2E4-2975-F643-83C1-6DFD9AC5EF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7E3C7-3292-E445-9AC2-0298F698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36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DD33-F7AF-7045-AD8C-B8CCE6A3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087AB-F63B-B844-A94C-D89AAB4A0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1531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Heat is produced in the fuel, transports through the cladding and gap, and into the coolant</a:t>
            </a:r>
          </a:p>
          <a:p>
            <a:r>
              <a:rPr lang="en-US" dirty="0"/>
              <a:t>Important quantities include</a:t>
            </a:r>
          </a:p>
          <a:p>
            <a:pPr lvl="1"/>
            <a:r>
              <a:rPr lang="en-US" dirty="0"/>
              <a:t>Volumetric heat generation rate Q (W/cm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Fuel Centerline temperature T</a:t>
            </a:r>
            <a:r>
              <a:rPr lang="en-US" baseline="-25000" dirty="0"/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Surface temperature of the fuel T</a:t>
            </a:r>
            <a:r>
              <a:rPr lang="en-US" baseline="-25000" dirty="0"/>
              <a:t>S</a:t>
            </a:r>
            <a:endParaRPr lang="en-US" dirty="0"/>
          </a:p>
          <a:p>
            <a:pPr lvl="1"/>
            <a:r>
              <a:rPr lang="en-US" dirty="0"/>
              <a:t>Inner cladding temperature T</a:t>
            </a:r>
            <a:r>
              <a:rPr lang="en-US" baseline="-25000" dirty="0"/>
              <a:t>CI</a:t>
            </a:r>
          </a:p>
          <a:p>
            <a:pPr lvl="1"/>
            <a:r>
              <a:rPr lang="en-US" dirty="0"/>
              <a:t>Outer cladding temperature T</a:t>
            </a:r>
            <a:r>
              <a:rPr lang="en-US" baseline="-25000" dirty="0"/>
              <a:t>CO</a:t>
            </a:r>
            <a:endParaRPr lang="en-US" dirty="0"/>
          </a:p>
          <a:p>
            <a:pPr lvl="1"/>
            <a:r>
              <a:rPr lang="en-US" dirty="0"/>
              <a:t>Coolant temperature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endParaRPr lang="en-US" baseline="-25000" dirty="0"/>
          </a:p>
          <a:p>
            <a:pPr lvl="1"/>
            <a:r>
              <a:rPr lang="en-US" dirty="0"/>
              <a:t>Pellet radius 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Gap thickness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pPr lvl="1"/>
            <a:r>
              <a:rPr lang="en-US" dirty="0"/>
              <a:t>Cladding thickness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DF3EE-5498-934F-9327-51B1FACD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95792AAB-DBC8-464A-B15D-C9DE819A48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1653" y="1639155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D9324-6A4B-2948-8DBD-CFB203E197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918" y="3944580"/>
            <a:ext cx="2503235" cy="24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9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3B5-8414-0A41-BE41-A4ED03E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2F1E-0B36-AA49-AC53-3DA9D39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6" y="1968501"/>
            <a:ext cx="9643207" cy="3969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C4C6B-6820-014D-A483-65635C95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10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22A1-0833-BB44-99FB-E9C766C8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can be transported in three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E436-F48D-344A-AC27-4C2E40726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7412" cy="3965670"/>
          </a:xfrm>
        </p:spPr>
        <p:txBody>
          <a:bodyPr/>
          <a:lstStyle/>
          <a:p>
            <a:r>
              <a:rPr lang="en-US" dirty="0"/>
              <a:t>Convection</a:t>
            </a:r>
          </a:p>
          <a:p>
            <a:pPr lvl="1"/>
            <a:r>
              <a:rPr lang="en-US" dirty="0"/>
              <a:t>Heat transfer through mass movement of liquid or gas</a:t>
            </a:r>
          </a:p>
          <a:p>
            <a:r>
              <a:rPr lang="en-US" dirty="0"/>
              <a:t>Radiation</a:t>
            </a:r>
          </a:p>
          <a:p>
            <a:pPr lvl="1"/>
            <a:r>
              <a:rPr lang="en-US" dirty="0"/>
              <a:t>Heat transfer by means of photons in electromagnetic waves </a:t>
            </a:r>
          </a:p>
          <a:p>
            <a:r>
              <a:rPr lang="en-US" dirty="0"/>
              <a:t>Conduction</a:t>
            </a:r>
          </a:p>
          <a:p>
            <a:pPr lvl="1"/>
            <a:r>
              <a:rPr lang="en-US" dirty="0"/>
              <a:t>Heat transfer by molecular or atomic motion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BD5B8-1E75-1248-8C3F-5AD2461B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5813F-D374-7D4F-A1B4-00EF06F98E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202" y="2691787"/>
            <a:ext cx="4496867" cy="27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29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4FC5-86E9-8144-8D3E-CBD2AFBE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mode in fuel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464D2-E960-4745-A369-5E164CC56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heat transported through the fuel?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the heat transported through the gap?</a:t>
            </a:r>
          </a:p>
          <a:p>
            <a:pPr marL="457200" lvl="1" indent="0">
              <a:buNone/>
            </a:pPr>
            <a:r>
              <a:rPr lang="en-US" sz="2000" b="1" dirty="0"/>
              <a:t>Mostly conduction, some convection</a:t>
            </a:r>
          </a:p>
          <a:p>
            <a:r>
              <a:rPr lang="en-US" dirty="0"/>
              <a:t>How is heat transported through the cladding?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heat transported to the coolant?</a:t>
            </a:r>
          </a:p>
          <a:p>
            <a:pPr marL="457200" lvl="1" indent="0">
              <a:buNone/>
            </a:pPr>
            <a:r>
              <a:rPr lang="en-US" sz="2000" b="1" dirty="0"/>
              <a:t>Convection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3351F-A2C6-CD46-8128-AE077408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6C40AE96-4F27-2349-9B96-402B0AB975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2053" y="1968501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549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8FAE-465C-F54B-9558-708B8EEF9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conduction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5CA50-2546-354A-9B2A-09C0B27AA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46376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ρ</a:t>
            </a:r>
            <a:r>
              <a:rPr lang="en-US" dirty="0"/>
              <a:t> is the density, </a:t>
            </a:r>
            <a:r>
              <a:rPr lang="en-US" dirty="0" err="1"/>
              <a:t>c</a:t>
            </a:r>
            <a:r>
              <a:rPr lang="en-US" baseline="-25000" dirty="0" err="1"/>
              <a:t>p</a:t>
            </a:r>
            <a:r>
              <a:rPr lang="en-US" dirty="0"/>
              <a:t> is the specific heat, T is the temperature, t is the time, and k is the thermal conductivity</a:t>
            </a:r>
          </a:p>
          <a:p>
            <a:r>
              <a:rPr lang="en-US" dirty="0"/>
              <a:t>It is a partial differential equation in time and space</a:t>
            </a:r>
          </a:p>
          <a:p>
            <a:r>
              <a:rPr lang="en-US" dirty="0"/>
              <a:t>We are solving for the T as a function of space and time</a:t>
            </a:r>
          </a:p>
          <a:p>
            <a:pPr lvl="1"/>
            <a:r>
              <a:rPr lang="en-US" dirty="0"/>
              <a:t>T(</a:t>
            </a:r>
            <a:r>
              <a:rPr lang="en-US" b="1" dirty="0"/>
              <a:t>x</a:t>
            </a:r>
            <a:r>
              <a:rPr lang="en-US" dirty="0"/>
              <a:t>, t), where </a:t>
            </a:r>
            <a:r>
              <a:rPr lang="en-US" b="1" dirty="0"/>
              <a:t>x</a:t>
            </a:r>
            <a:r>
              <a:rPr lang="en-US" dirty="0"/>
              <a:t> is a vector defining the position in space</a:t>
            </a:r>
          </a:p>
          <a:p>
            <a:r>
              <a:rPr lang="en-US" dirty="0"/>
              <a:t>What do we need to know to solve this equation?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72470-0789-3641-AF41-0D3ECD58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1F870D11-1786-C64C-817B-D4B0604F5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2045" y="2302248"/>
            <a:ext cx="3109273" cy="76368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27E05E-A983-7F42-8574-97F732B97DB9}"/>
              </a:ext>
            </a:extLst>
          </p:cNvPr>
          <p:cNvSpPr/>
          <p:nvPr/>
        </p:nvSpPr>
        <p:spPr>
          <a:xfrm>
            <a:off x="7162799" y="3884495"/>
            <a:ext cx="4495927" cy="1823888"/>
          </a:xfrm>
          <a:prstGeom prst="roundRect">
            <a:avLst>
              <a:gd name="adj" fmla="val 865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geometry of our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condition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boundary conditions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Is each parameter is a function of T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If they aren’t a function of T, do they vary in space and time for some other reason?</a:t>
            </a:r>
          </a:p>
        </p:txBody>
      </p:sp>
    </p:spTree>
    <p:extLst>
      <p:ext uri="{BB962C8B-B14F-4D97-AF65-F5344CB8AC3E}">
        <p14:creationId xmlns:p14="http://schemas.microsoft.com/office/powerpoint/2010/main" val="202168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6F00-EFE1-8143-AB6C-D400EDB5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geometry for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54478-8DEA-8545-BCAB-D2D5B514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885764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Reactor geometry depends on reactor type</a:t>
            </a:r>
          </a:p>
          <a:p>
            <a:r>
              <a:rPr lang="en-US" dirty="0"/>
              <a:t>The ideal geometry of each fuel rod is axisymmetric, but in reality it is 3D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Fuel pellet defects cause 3D geometry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stacked pellets may not be stacked perfectly, causing their center axis to not be aligned, also causing 3D geometry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4F902-2C0F-F540-AA2B-E8DAAE24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168B61E-A52B-EE47-BBC9-8EFDE1160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8424" y="1801907"/>
            <a:ext cx="5319891" cy="312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9ADDA-75EA-974A-B414-169F6CB539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3812" y="4971080"/>
            <a:ext cx="1739242" cy="17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8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DCB0-A02F-2643-8C8D-40346ED7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initial condition of 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D0AFA-07F3-D649-A637-696BE597C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294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initial condition of T is set by the state of the reactor directly before startup</a:t>
            </a:r>
          </a:p>
          <a:p>
            <a:r>
              <a:rPr lang="en-US" dirty="0"/>
              <a:t>What is the initial temperature profile of the fuel?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temperature is uniform throughout the fuel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It is equal to the initial coolant temperature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T(</a:t>
            </a:r>
            <a:r>
              <a:rPr lang="en-US" b="1" dirty="0"/>
              <a:t>x</a:t>
            </a:r>
            <a:r>
              <a:rPr lang="en-US" dirty="0"/>
              <a:t>, 0) =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(0)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80CF6-2632-DC4F-9AA2-B8A85548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F2212-B3B5-554A-844C-98FBA3CD9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587" y="2548364"/>
            <a:ext cx="5350201" cy="28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40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6137-DDA6-7247-9785-C2D58543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A4C3-0E99-D94E-8905-92CF9E056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29200" cy="3965670"/>
          </a:xfrm>
        </p:spPr>
        <p:txBody>
          <a:bodyPr/>
          <a:lstStyle/>
          <a:p>
            <a:r>
              <a:rPr lang="en-US" dirty="0"/>
              <a:t>The boundary conditions on T is set by the coolant flow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temperature of the coolant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complicated</a:t>
            </a:r>
          </a:p>
          <a:p>
            <a:pPr lvl="1">
              <a:buFont typeface="Arial"/>
              <a:buChar char="•"/>
            </a:pPr>
            <a:r>
              <a:rPr lang="en-US" dirty="0"/>
              <a:t>It varies along the length of the fuel rod (axially)</a:t>
            </a:r>
          </a:p>
          <a:p>
            <a:pPr lvl="1">
              <a:buFont typeface="Arial"/>
              <a:buChar char="•"/>
            </a:pPr>
            <a:r>
              <a:rPr lang="en-US" dirty="0"/>
              <a:t>It various around the circumference of the fuel rod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1118A-DDDF-384F-925A-380D145B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4E620-B137-104D-8017-6B3162BF7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8501"/>
            <a:ext cx="5246999" cy="407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18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9474-ACD5-8042-9086-AEEA10FBE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4C3A-7794-164F-87D4-DB458485F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3271" cy="3965670"/>
          </a:xfrm>
        </p:spPr>
        <p:txBody>
          <a:bodyPr/>
          <a:lstStyle/>
          <a:p>
            <a:r>
              <a:rPr lang="en-US" dirty="0"/>
              <a:t>Density varies as a function of T (thermal expansion)</a:t>
            </a:r>
          </a:p>
          <a:p>
            <a:pPr lvl="1"/>
            <a:r>
              <a:rPr lang="en-US" dirty="0"/>
              <a:t>Also varies as a function of composition (thus as a function of burnup/time)</a:t>
            </a:r>
          </a:p>
          <a:p>
            <a:r>
              <a:rPr lang="en-US" dirty="0"/>
              <a:t>Thermal conductivity also varies with temperature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8B1CA-6372-024B-9D04-56A3D4D9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945F54E1-A123-6941-9B8C-26D236B91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90329" y="1842996"/>
            <a:ext cx="2924930" cy="2388956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1FC98C-688A-2344-B75E-0E414BE88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2777" y="4231952"/>
            <a:ext cx="3658880" cy="2363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1D2EA-C47D-8045-B6F4-6C61A95FFACF}"/>
                  </a:ext>
                </a:extLst>
              </p:cNvPr>
              <p:cNvSpPr txBox="1"/>
              <p:nvPr/>
            </p:nvSpPr>
            <p:spPr>
              <a:xfrm>
                <a:off x="870099" y="5114333"/>
                <a:ext cx="5252272" cy="599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7.5408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17.629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+3.6142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6400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−16.35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1D2EA-C47D-8045-B6F4-6C61A95FF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99" y="5114333"/>
                <a:ext cx="5252272" cy="599075"/>
              </a:xfrm>
              <a:prstGeom prst="rect">
                <a:avLst/>
              </a:prstGeom>
              <a:blipFill>
                <a:blip r:embed="rId4"/>
                <a:stretch>
                  <a:fillRect l="-725" t="-16667" b="-10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212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E49E-534C-6046-A45D-76DEEFB9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heat capacity is a function of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7296B-D516-B04C-B955-5CFE6EB2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3F4B4-9CB3-7348-B9AD-20261F4512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895" y="1968501"/>
            <a:ext cx="6331858" cy="4052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8F419C-9588-144D-B5E5-7E22C53508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991" y="2837588"/>
            <a:ext cx="3570514" cy="632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290EAC-F893-8843-B904-E509F960F58E}"/>
              </a:ext>
            </a:extLst>
          </p:cNvPr>
          <p:cNvSpPr txBox="1"/>
          <p:nvPr/>
        </p:nvSpPr>
        <p:spPr>
          <a:xfrm>
            <a:off x="1899867" y="4199535"/>
            <a:ext cx="1844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θ</a:t>
            </a:r>
            <a:r>
              <a:rPr lang="de-DE" dirty="0"/>
              <a:t> = 548.68,</a:t>
            </a:r>
          </a:p>
          <a:p>
            <a:r>
              <a:rPr lang="de-DE" dirty="0"/>
              <a:t>C</a:t>
            </a:r>
            <a:r>
              <a:rPr lang="de-DE" baseline="-25000" dirty="0"/>
              <a:t>2</a:t>
            </a:r>
            <a:r>
              <a:rPr lang="de-DE" dirty="0"/>
              <a:t> = 2.285 × 10</a:t>
            </a:r>
            <a:r>
              <a:rPr lang="de-DE" baseline="30000" dirty="0"/>
              <a:t>-3</a:t>
            </a:r>
            <a:endParaRPr lang="de-DE" dirty="0"/>
          </a:p>
          <a:p>
            <a:r>
              <a:rPr lang="de-DE" dirty="0"/>
              <a:t>C</a:t>
            </a:r>
            <a:r>
              <a:rPr lang="de-DE" baseline="-25000" dirty="0"/>
              <a:t>3</a:t>
            </a:r>
            <a:r>
              <a:rPr lang="de-DE" dirty="0"/>
              <a:t> = 2.360 × 10</a:t>
            </a:r>
            <a:r>
              <a:rPr lang="de-DE" baseline="30000" dirty="0"/>
              <a:t>7</a:t>
            </a:r>
            <a:r>
              <a:rPr lang="de-DE" dirty="0"/>
              <a:t> </a:t>
            </a:r>
          </a:p>
          <a:p>
            <a:r>
              <a:rPr lang="de-DE" dirty="0" err="1"/>
              <a:t>E</a:t>
            </a:r>
            <a:r>
              <a:rPr lang="de-DE" baseline="-25000" dirty="0" err="1"/>
              <a:t>a</a:t>
            </a:r>
            <a:r>
              <a:rPr lang="de-DE" dirty="0"/>
              <a:t> = 18531.7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446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heat generation rate is a function of the thermal neutron flux, which varies in time and space</a:t>
            </a:r>
          </a:p>
        </p:txBody>
      </p:sp>
      <p:sp>
        <p:nvSpPr>
          <p:cNvPr id="3" name="Rectangle 2"/>
          <p:cNvSpPr/>
          <p:nvPr/>
        </p:nvSpPr>
        <p:spPr>
          <a:xfrm>
            <a:off x="5133612" y="2136446"/>
            <a:ext cx="19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 = </a:t>
            </a:r>
            <a:r>
              <a:rPr lang="en-US" sz="2400" dirty="0" err="1"/>
              <a:t>E</a:t>
            </a:r>
            <a:r>
              <a:rPr lang="en-US" sz="2400" baseline="-25000" dirty="0" err="1"/>
              <a:t>f</a:t>
            </a:r>
            <a:r>
              <a:rPr lang="en-US" sz="2400" dirty="0"/>
              <a:t> </a:t>
            </a:r>
            <a:r>
              <a:rPr lang="en-US" sz="2400" dirty="0" err="1"/>
              <a:t>N</a:t>
            </a:r>
            <a:r>
              <a:rPr lang="en-US" sz="2400" baseline="-25000" dirty="0" err="1"/>
              <a:t>f</a:t>
            </a:r>
            <a:r>
              <a:rPr lang="en-US" sz="2400" baseline="-25000" dirty="0"/>
              <a:t> </a:t>
            </a:r>
            <a:r>
              <a:rPr lang="en-US" sz="2400" dirty="0" err="1"/>
              <a:t>σ</a:t>
            </a:r>
            <a:r>
              <a:rPr lang="en-US" sz="2400" baseline="-25000" dirty="0" err="1"/>
              <a:t>f</a:t>
            </a:r>
            <a:r>
              <a:rPr lang="en-US" sz="2400" baseline="-25000" dirty="0"/>
              <a:t> </a:t>
            </a:r>
            <a:r>
              <a:rPr lang="en-US" sz="2400" dirty="0" err="1"/>
              <a:t>ϕ</a:t>
            </a:r>
            <a:r>
              <a:rPr lang="en-US" sz="2400" baseline="-25000" dirty="0" err="1"/>
              <a:t>th</a:t>
            </a:r>
            <a:endParaRPr lang="en-US" sz="2400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130" y="2598111"/>
            <a:ext cx="8605740" cy="373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2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263C-E2C6-4B4F-AEE1-57FEA988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1BBCC-B56E-6D43-82F4-E2956FCCA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621AB9-7D42-8948-9521-66898EE03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741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General heat transport</a:t>
            </a:r>
          </a:p>
          <a:p>
            <a:r>
              <a:rPr lang="en-US" dirty="0"/>
              <a:t>Heat is produced in the fuel, transports through the cladding and gap, and into the coolant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geometry of our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condition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boundary conditions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Is each parameter is a function of T</a:t>
            </a:r>
          </a:p>
          <a:p>
            <a:pPr marL="685800" lvl="1">
              <a:buFont typeface="Arial"/>
              <a:buChar char="•"/>
            </a:pPr>
            <a:r>
              <a:rPr lang="en-US" dirty="0"/>
              <a:t>Thermal conductivity, heat capacity</a:t>
            </a:r>
          </a:p>
          <a:p>
            <a:pPr marL="285750">
              <a:buFont typeface="Arial"/>
              <a:buChar char="•"/>
            </a:pPr>
            <a:r>
              <a:rPr lang="en-US" dirty="0"/>
              <a:t>Function of space/time?</a:t>
            </a:r>
          </a:p>
          <a:p>
            <a:pPr marL="685800" lvl="1">
              <a:buFont typeface="Arial"/>
              <a:buChar char="•"/>
            </a:pPr>
            <a:r>
              <a:rPr lang="en-US" dirty="0"/>
              <a:t>Heat generation, dependent upon </a:t>
            </a:r>
            <a:r>
              <a:rPr lang="en-US"/>
              <a:t>flux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5C39B5-6712-ED41-9218-16C828ED69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848" y="1875999"/>
            <a:ext cx="3422810" cy="2096294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A3DED8EA-91A8-A549-9643-AE5C7E10B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616" y="4480672"/>
            <a:ext cx="3109273" cy="76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02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D08E7-CC9B-B244-8A20-48FEC07D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Uranium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3DF2A-732F-0746-B574-23A35D5C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058" y="1916938"/>
            <a:ext cx="3086210" cy="4785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46A04-21B5-CD43-A8C1-4E1DE478B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9" y="2140736"/>
            <a:ext cx="4953728" cy="43377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B098F-FAB9-5F43-B5BE-46EC562B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0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A6F0-C047-2144-AD53-8DC5DD54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deposit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FD8A-B372-4C46-B44C-F0B011BFC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mainly three types of uranium deposits</a:t>
            </a:r>
          </a:p>
          <a:p>
            <a:pPr lvl="1"/>
            <a:r>
              <a:rPr lang="en-US" dirty="0"/>
              <a:t>Sedimentary</a:t>
            </a:r>
          </a:p>
          <a:p>
            <a:pPr lvl="2"/>
            <a:r>
              <a:rPr lang="en-US" dirty="0"/>
              <a:t>Often found in sandstone; common in Canada and western US</a:t>
            </a:r>
          </a:p>
          <a:p>
            <a:pPr lvl="1"/>
            <a:r>
              <a:rPr lang="en-US" dirty="0"/>
              <a:t>Igneous/hydrothermal</a:t>
            </a:r>
          </a:p>
          <a:p>
            <a:pPr lvl="2"/>
            <a:r>
              <a:rPr lang="en-US" dirty="0"/>
              <a:t>Vein-type uranium ores from geothermal activity; Greenland and Namibia</a:t>
            </a:r>
          </a:p>
          <a:p>
            <a:pPr lvl="1"/>
            <a:r>
              <a:rPr lang="en-US" dirty="0" err="1"/>
              <a:t>Breccial</a:t>
            </a:r>
            <a:endParaRPr lang="en-US" dirty="0"/>
          </a:p>
          <a:p>
            <a:pPr lvl="2"/>
            <a:r>
              <a:rPr lang="en-US" dirty="0"/>
              <a:t>found in rocks that have been broken due to tectonic fracturing, or weathering; common in India, Australia and the US</a:t>
            </a:r>
          </a:p>
          <a:p>
            <a:r>
              <a:rPr lang="en-US" dirty="0"/>
              <a:t>Less common means of uranium mining include seawater recovery, where U concentrations is 3.3 micrograms per liter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0C180-0F6F-5F48-BC1A-A8591EC04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61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96CD-C830-5542-BFD0-FE59FAD6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mining/processing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1882E-8DE2-3241-8C02-12575F9AF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32832" cy="3965670"/>
          </a:xfrm>
        </p:spPr>
        <p:txBody>
          <a:bodyPr/>
          <a:lstStyle/>
          <a:p>
            <a:r>
              <a:rPr lang="en-US" dirty="0"/>
              <a:t>Uranium ores are normally processed by grinding the ore materials to a uniform particle size and then treating the ore to extract the uranium by chemical leaching</a:t>
            </a:r>
          </a:p>
          <a:p>
            <a:r>
              <a:rPr lang="en-US" dirty="0"/>
              <a:t>The milling process commonly yields dry powder-form material consisting of “yellowcake”, which is 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B74EE-192C-8642-8990-DCFCE0357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368" y="2582042"/>
            <a:ext cx="5337032" cy="35441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2F889-A490-DB48-922F-1D7CA287D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4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8301-B582-5B46-B6AF-BACAD964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137CB-199A-C240-A5FB-9AFCC370F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Uranium enrichment requires uranium as uranium hexafluoride, which is obtained from converting uranium oxide to UF</a:t>
            </a:r>
            <a:r>
              <a:rPr lang="en-US" baseline="-25000" dirty="0"/>
              <a:t>6</a:t>
            </a:r>
          </a:p>
          <a:p>
            <a:r>
              <a:rPr lang="en-US" dirty="0"/>
              <a:t>Uranium oxide can be reduced by hydrogen to produce UO2</a:t>
            </a:r>
          </a:p>
          <a:p>
            <a:pPr lvl="1"/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 ===&gt; 3UO</a:t>
            </a:r>
            <a:r>
              <a:rPr lang="en-US" baseline="-25000" dirty="0"/>
              <a:t>2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     </a:t>
            </a:r>
          </a:p>
          <a:p>
            <a:r>
              <a:rPr lang="en-US" dirty="0"/>
              <a:t>The oxide is then reacted with hydrogen fluoride to form uranium tetrafluoride (UF4)</a:t>
            </a:r>
          </a:p>
          <a:p>
            <a:pPr lvl="1"/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 + 4HF ===&gt; UF</a:t>
            </a:r>
            <a:r>
              <a:rPr lang="en-US" baseline="-25000" dirty="0"/>
              <a:t>4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   </a:t>
            </a:r>
          </a:p>
          <a:p>
            <a:r>
              <a:rPr lang="en-US" dirty="0"/>
              <a:t>The tetrafluoride is then fed into a </a:t>
            </a:r>
            <a:r>
              <a:rPr lang="en-US" dirty="0" err="1"/>
              <a:t>fluidised</a:t>
            </a:r>
            <a:r>
              <a:rPr lang="en-US" dirty="0"/>
              <a:t> bed reactor with gaseous fluorine to produce uranium hexafluoride, UF6</a:t>
            </a:r>
          </a:p>
          <a:p>
            <a:pPr lvl="1"/>
            <a:r>
              <a:rPr lang="en-US" dirty="0"/>
              <a:t>UF</a:t>
            </a:r>
            <a:r>
              <a:rPr lang="en-US" baseline="-25000" dirty="0"/>
              <a:t>4</a:t>
            </a:r>
            <a:r>
              <a:rPr lang="en-US" dirty="0"/>
              <a:t> + F</a:t>
            </a:r>
            <a:r>
              <a:rPr lang="en-US" baseline="-25000" dirty="0"/>
              <a:t>2</a:t>
            </a:r>
            <a:r>
              <a:rPr lang="en-US" dirty="0"/>
              <a:t> ===&gt; UF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0D67D-35F2-644D-9CF0-A3E82100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93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10DA-B550-5647-BAE1-3D731385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0694-2B7F-FB41-91D7-6782A0D50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uranium only contains 0.7% U-235, and therefore must be enriched to obtain suitable fissile material for fuel (for most reactors)</a:t>
            </a:r>
          </a:p>
          <a:p>
            <a:r>
              <a:rPr lang="en-US" dirty="0"/>
              <a:t>The difference in mass between U-235 and U-238 allows the isotopes to be separated and makes it possible to enrich the percentage of U-235</a:t>
            </a:r>
          </a:p>
          <a:p>
            <a:r>
              <a:rPr lang="en-US" dirty="0"/>
              <a:t>Two main enrichment processes</a:t>
            </a:r>
          </a:p>
          <a:p>
            <a:pPr lvl="1"/>
            <a:r>
              <a:rPr lang="en-US" dirty="0"/>
              <a:t>Gaseous diffusion: 2500 kWh per SWU</a:t>
            </a:r>
          </a:p>
          <a:p>
            <a:pPr lvl="1"/>
            <a:r>
              <a:rPr lang="en-US" dirty="0"/>
              <a:t>Centrifuge: 50 kWh per SWU</a:t>
            </a:r>
          </a:p>
          <a:p>
            <a:r>
              <a:rPr lang="en-US" dirty="0"/>
              <a:t>The capacity of enrichment plants is measured in terms of 'separative work units' or SWU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36482-31DC-9A4C-85A1-079F65CE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89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B5B4-24CE-EC46-AB55-ADD696A9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71FB-F53E-8F49-A389-BE2A7A19A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6214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ton of natural uranium feedstock might end up: as 120-130 kg of uranium for power reactor fuel, as 26 kg of typical research reactor fuel, or conceivably as 5.6 kg of weapons-grade material</a:t>
            </a:r>
          </a:p>
          <a:p>
            <a:r>
              <a:rPr lang="en-US" dirty="0"/>
              <a:t>The curve flattens out so much because the mass of material being enriched progressively diminishes, so requires less effort relative to what has already been applied to progress a lot further in percentage enrichment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C1044-1922-B643-AFF2-B97D85C0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649" y="2393778"/>
            <a:ext cx="5870207" cy="349910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85458-9E5D-3942-8B0D-B3221EB8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4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89D7-3409-554C-AB62-4041223D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B8EF6-DE1A-7A46-87B3-924CF75C4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Enrichment accounts for almost half of the cost of nuclear fuel and about 5% of the total cost of the electricity generated</a:t>
            </a:r>
          </a:p>
          <a:p>
            <a:r>
              <a:rPr lang="en-US" dirty="0"/>
              <a:t>It is also the main greenhouse gas impact from the nuclear fuel cycle where the electricity used for enrichment is typically generated from coal or natural gas</a:t>
            </a:r>
          </a:p>
          <a:p>
            <a:r>
              <a:rPr lang="en-US" dirty="0"/>
              <a:t>However, it still only amounts to 0.1% of the carbon dioxide from equivalent coal-fired electricity generation if modern gas centrifuge plants are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2000B-3F47-254F-A2E0-1CE2D154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69066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2954</TotalTime>
  <Words>1640</Words>
  <Application>Microsoft Macintosh PowerPoint</Application>
  <PresentationFormat>Widescreen</PresentationFormat>
  <Paragraphs>184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ＭＳ Ｐゴシック</vt:lpstr>
      <vt:lpstr>Arial</vt:lpstr>
      <vt:lpstr>Calibri</vt:lpstr>
      <vt:lpstr>Cambria Math</vt:lpstr>
      <vt:lpstr>NCStateU-horizontal-left-logo</vt:lpstr>
      <vt:lpstr>Fuel Fabrication</vt:lpstr>
      <vt:lpstr>Fabrication Process</vt:lpstr>
      <vt:lpstr>Global Uranium Resources</vt:lpstr>
      <vt:lpstr>Uranium deposit types</vt:lpstr>
      <vt:lpstr>Uranium mining/processing</vt:lpstr>
      <vt:lpstr>Conversion</vt:lpstr>
      <vt:lpstr>Enrichment</vt:lpstr>
      <vt:lpstr>Enrichment</vt:lpstr>
      <vt:lpstr>Enrichment</vt:lpstr>
      <vt:lpstr>Fabrication Process</vt:lpstr>
      <vt:lpstr>Powder Processing</vt:lpstr>
      <vt:lpstr>Powder/Pellet Processing</vt:lpstr>
      <vt:lpstr>Sintering Process</vt:lpstr>
      <vt:lpstr>Fuel strictly manufactured to be UO2</vt:lpstr>
      <vt:lpstr>Rods and Assemblies</vt:lpstr>
      <vt:lpstr>Global Fuel Fabrication</vt:lpstr>
      <vt:lpstr>Fuel Fabrication Summary</vt:lpstr>
      <vt:lpstr>Heat Transport</vt:lpstr>
      <vt:lpstr>Heat transport route</vt:lpstr>
      <vt:lpstr>Heat can be transported in three ways</vt:lpstr>
      <vt:lpstr>Heat transfer mode in fuel systems?</vt:lpstr>
      <vt:lpstr>Heat conduction equation</vt:lpstr>
      <vt:lpstr>What is our geometry for the problem?</vt:lpstr>
      <vt:lpstr>The initial condition of T</vt:lpstr>
      <vt:lpstr>Boundary conditions?</vt:lpstr>
      <vt:lpstr>Fuel properties</vt:lpstr>
      <vt:lpstr>The heat capacity is a function of temperature</vt:lpstr>
      <vt:lpstr>The heat generation rate is a function of the thermal neutron flux, which varies in time and space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Benjamin Beeler</dc:creator>
  <cp:lastModifiedBy>Benjamin Beeler</cp:lastModifiedBy>
  <cp:revision>15</cp:revision>
  <dcterms:created xsi:type="dcterms:W3CDTF">2020-01-08T19:48:34Z</dcterms:created>
  <dcterms:modified xsi:type="dcterms:W3CDTF">2020-01-15T19:53:01Z</dcterms:modified>
</cp:coreProperties>
</file>